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27" r:id="rId1"/>
  </p:sldMasterIdLst>
  <p:notesMasterIdLst>
    <p:notesMasterId r:id="rId21"/>
  </p:notesMasterIdLst>
  <p:handoutMasterIdLst>
    <p:handoutMasterId r:id="rId22"/>
  </p:handoutMasterIdLst>
  <p:sldIdLst>
    <p:sldId id="371" r:id="rId2"/>
    <p:sldId id="373" r:id="rId3"/>
    <p:sldId id="376" r:id="rId4"/>
    <p:sldId id="377" r:id="rId5"/>
    <p:sldId id="379" r:id="rId6"/>
    <p:sldId id="380" r:id="rId7"/>
    <p:sldId id="381" r:id="rId8"/>
    <p:sldId id="378" r:id="rId9"/>
    <p:sldId id="382" r:id="rId10"/>
    <p:sldId id="386" r:id="rId11"/>
    <p:sldId id="387" r:id="rId12"/>
    <p:sldId id="353" r:id="rId13"/>
    <p:sldId id="350" r:id="rId14"/>
    <p:sldId id="388" r:id="rId15"/>
    <p:sldId id="369" r:id="rId16"/>
    <p:sldId id="368" r:id="rId17"/>
    <p:sldId id="389" r:id="rId18"/>
    <p:sldId id="342" r:id="rId19"/>
    <p:sldId id="360" r:id="rId20"/>
  </p:sldIdLst>
  <p:sldSz cx="9144000" cy="6858000" type="screen4x3"/>
  <p:notesSz cx="6735763" cy="98694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97D"/>
    <a:srgbClr val="D0D8E8"/>
    <a:srgbClr val="E9EDF4"/>
    <a:srgbClr val="C0504D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97" autoAdjust="0"/>
    <p:restoredTop sz="94539" autoAdjust="0"/>
  </p:normalViewPr>
  <p:slideViewPr>
    <p:cSldViewPr>
      <p:cViewPr varScale="1">
        <p:scale>
          <a:sx n="87" d="100"/>
          <a:sy n="87" d="100"/>
        </p:scale>
        <p:origin x="157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391A17-541E-4FE2-BB93-6BA6AF973788}" type="doc">
      <dgm:prSet loTypeId="urn:microsoft.com/office/officeart/2005/8/layout/process3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10C13A1-DF42-4200-819D-639C1C1E7F94}">
      <dgm:prSet/>
      <dgm:spPr/>
      <dgm:t>
        <a:bodyPr/>
        <a:lstStyle/>
        <a:p>
          <a:pPr rtl="0"/>
          <a:r>
            <a:rPr lang="tr-TR" dirty="0" smtClean="0"/>
            <a:t>20 Yaşından sonra</a:t>
          </a:r>
          <a:endParaRPr lang="tr-TR" dirty="0"/>
        </a:p>
      </dgm:t>
    </dgm:pt>
    <dgm:pt modelId="{C9F3EAC6-5FE7-4FD3-97C0-3E8269B51A58}" type="parTrans" cxnId="{102089E8-6FDC-4533-96B8-D3F9AA742C58}">
      <dgm:prSet/>
      <dgm:spPr/>
      <dgm:t>
        <a:bodyPr/>
        <a:lstStyle/>
        <a:p>
          <a:endParaRPr lang="tr-TR"/>
        </a:p>
      </dgm:t>
    </dgm:pt>
    <dgm:pt modelId="{07B4E694-8806-4291-82D4-88B7FEE7408F}" type="sibTrans" cxnId="{102089E8-6FDC-4533-96B8-D3F9AA742C58}">
      <dgm:prSet/>
      <dgm:spPr/>
      <dgm:t>
        <a:bodyPr/>
        <a:lstStyle/>
        <a:p>
          <a:endParaRPr lang="tr-TR"/>
        </a:p>
      </dgm:t>
    </dgm:pt>
    <dgm:pt modelId="{ACE2273F-E4E4-4645-A42B-931AC22D531D}">
      <dgm:prSet/>
      <dgm:spPr/>
      <dgm:t>
        <a:bodyPr/>
        <a:lstStyle/>
        <a:p>
          <a:pPr rtl="0"/>
          <a:r>
            <a:rPr lang="tr-TR" dirty="0" smtClean="0"/>
            <a:t>Ayda bir kez</a:t>
          </a:r>
          <a:endParaRPr lang="tr-TR" dirty="0"/>
        </a:p>
      </dgm:t>
    </dgm:pt>
    <dgm:pt modelId="{C2682530-33FE-4745-9FAE-11345955661F}" type="parTrans" cxnId="{9EF953E4-7232-4332-BD17-1820273FCDB0}">
      <dgm:prSet/>
      <dgm:spPr/>
      <dgm:t>
        <a:bodyPr/>
        <a:lstStyle/>
        <a:p>
          <a:endParaRPr lang="tr-TR"/>
        </a:p>
      </dgm:t>
    </dgm:pt>
    <dgm:pt modelId="{19D6C309-6F86-4732-8BAC-7DFE347C6529}" type="sibTrans" cxnId="{9EF953E4-7232-4332-BD17-1820273FCDB0}">
      <dgm:prSet/>
      <dgm:spPr/>
      <dgm:t>
        <a:bodyPr/>
        <a:lstStyle/>
        <a:p>
          <a:endParaRPr lang="tr-TR"/>
        </a:p>
      </dgm:t>
    </dgm:pt>
    <dgm:pt modelId="{60399F9B-65A4-46EF-9D13-149F86DE9283}">
      <dgm:prSet/>
      <dgm:spPr/>
      <dgm:t>
        <a:bodyPr/>
        <a:lstStyle/>
        <a:p>
          <a:pPr rtl="0"/>
          <a:r>
            <a:rPr lang="tr-TR" dirty="0" smtClean="0"/>
            <a:t>Ömür boyu yapmalıdır</a:t>
          </a:r>
          <a:endParaRPr lang="tr-TR" dirty="0"/>
        </a:p>
      </dgm:t>
    </dgm:pt>
    <dgm:pt modelId="{B0E84F83-D22A-447E-B136-0BA817904A1F}" type="parTrans" cxnId="{E5645970-957A-4458-9249-4795AF495F91}">
      <dgm:prSet/>
      <dgm:spPr/>
      <dgm:t>
        <a:bodyPr/>
        <a:lstStyle/>
        <a:p>
          <a:endParaRPr lang="tr-TR"/>
        </a:p>
      </dgm:t>
    </dgm:pt>
    <dgm:pt modelId="{C7E6E646-D0DD-4A86-9B61-ACB1F6C0FCE8}" type="sibTrans" cxnId="{E5645970-957A-4458-9249-4795AF495F91}">
      <dgm:prSet/>
      <dgm:spPr/>
      <dgm:t>
        <a:bodyPr/>
        <a:lstStyle/>
        <a:p>
          <a:endParaRPr lang="tr-TR"/>
        </a:p>
      </dgm:t>
    </dgm:pt>
    <dgm:pt modelId="{38864503-91C4-4F2B-9DF9-A8565B675743}" type="pres">
      <dgm:prSet presAssocID="{4F391A17-541E-4FE2-BB93-6BA6AF97378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6DDB59ED-9BBD-4A95-98E5-9BE187AD2B73}" type="pres">
      <dgm:prSet presAssocID="{710C13A1-DF42-4200-819D-639C1C1E7F94}" presName="composite" presStyleCnt="0"/>
      <dgm:spPr/>
    </dgm:pt>
    <dgm:pt modelId="{07686DED-6E60-48C5-9FB9-9086500B6047}" type="pres">
      <dgm:prSet presAssocID="{710C13A1-DF42-4200-819D-639C1C1E7F94}" presName="parTx" presStyleLbl="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5C8E2D3-0A08-4CD1-85B1-05B6E7E9917C}" type="pres">
      <dgm:prSet presAssocID="{710C13A1-DF42-4200-819D-639C1C1E7F94}" presName="parSh" presStyleLbl="node1" presStyleIdx="0" presStyleCnt="1"/>
      <dgm:spPr/>
      <dgm:t>
        <a:bodyPr/>
        <a:lstStyle/>
        <a:p>
          <a:endParaRPr lang="tr-TR"/>
        </a:p>
      </dgm:t>
    </dgm:pt>
    <dgm:pt modelId="{4FA6650F-3D64-4A51-B2CF-82A5CCDA1F64}" type="pres">
      <dgm:prSet presAssocID="{710C13A1-DF42-4200-819D-639C1C1E7F94}" presName="desTx" presStyleLbl="fgAcc1" presStyleIdx="0" presStyleCnt="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02089E8-6FDC-4533-96B8-D3F9AA742C58}" srcId="{4F391A17-541E-4FE2-BB93-6BA6AF973788}" destId="{710C13A1-DF42-4200-819D-639C1C1E7F94}" srcOrd="0" destOrd="0" parTransId="{C9F3EAC6-5FE7-4FD3-97C0-3E8269B51A58}" sibTransId="{07B4E694-8806-4291-82D4-88B7FEE7408F}"/>
    <dgm:cxn modelId="{57D4146D-E82A-4A73-8609-DA1CC4B60109}" type="presOf" srcId="{60399F9B-65A4-46EF-9D13-149F86DE9283}" destId="{4FA6650F-3D64-4A51-B2CF-82A5CCDA1F64}" srcOrd="0" destOrd="1" presId="urn:microsoft.com/office/officeart/2005/8/layout/process3"/>
    <dgm:cxn modelId="{406295B2-B99A-4824-9FAD-2F9D9BE125EA}" type="presOf" srcId="{710C13A1-DF42-4200-819D-639C1C1E7F94}" destId="{07686DED-6E60-48C5-9FB9-9086500B6047}" srcOrd="0" destOrd="0" presId="urn:microsoft.com/office/officeart/2005/8/layout/process3"/>
    <dgm:cxn modelId="{EDE35295-5D6D-4F1A-BF8A-66BFE323BE15}" type="presOf" srcId="{ACE2273F-E4E4-4645-A42B-931AC22D531D}" destId="{4FA6650F-3D64-4A51-B2CF-82A5CCDA1F64}" srcOrd="0" destOrd="0" presId="urn:microsoft.com/office/officeart/2005/8/layout/process3"/>
    <dgm:cxn modelId="{DD60A9B1-8CD7-4F01-9F71-02461AF18F15}" type="presOf" srcId="{4F391A17-541E-4FE2-BB93-6BA6AF973788}" destId="{38864503-91C4-4F2B-9DF9-A8565B675743}" srcOrd="0" destOrd="0" presId="urn:microsoft.com/office/officeart/2005/8/layout/process3"/>
    <dgm:cxn modelId="{9EF953E4-7232-4332-BD17-1820273FCDB0}" srcId="{710C13A1-DF42-4200-819D-639C1C1E7F94}" destId="{ACE2273F-E4E4-4645-A42B-931AC22D531D}" srcOrd="0" destOrd="0" parTransId="{C2682530-33FE-4745-9FAE-11345955661F}" sibTransId="{19D6C309-6F86-4732-8BAC-7DFE347C6529}"/>
    <dgm:cxn modelId="{E5645970-957A-4458-9249-4795AF495F91}" srcId="{710C13A1-DF42-4200-819D-639C1C1E7F94}" destId="{60399F9B-65A4-46EF-9D13-149F86DE9283}" srcOrd="1" destOrd="0" parTransId="{B0E84F83-D22A-447E-B136-0BA817904A1F}" sibTransId="{C7E6E646-D0DD-4A86-9B61-ACB1F6C0FCE8}"/>
    <dgm:cxn modelId="{4A4AEF58-F690-47F0-B9A0-81F7E445CCAB}" type="presOf" srcId="{710C13A1-DF42-4200-819D-639C1C1E7F94}" destId="{C5C8E2D3-0A08-4CD1-85B1-05B6E7E9917C}" srcOrd="1" destOrd="0" presId="urn:microsoft.com/office/officeart/2005/8/layout/process3"/>
    <dgm:cxn modelId="{B524D6E7-623F-4F4B-96B5-4D81E7E2093C}" type="presParOf" srcId="{38864503-91C4-4F2B-9DF9-A8565B675743}" destId="{6DDB59ED-9BBD-4A95-98E5-9BE187AD2B73}" srcOrd="0" destOrd="0" presId="urn:microsoft.com/office/officeart/2005/8/layout/process3"/>
    <dgm:cxn modelId="{F1E2C939-6B97-49D4-BDFF-343287AC40D7}" type="presParOf" srcId="{6DDB59ED-9BBD-4A95-98E5-9BE187AD2B73}" destId="{07686DED-6E60-48C5-9FB9-9086500B6047}" srcOrd="0" destOrd="0" presId="urn:microsoft.com/office/officeart/2005/8/layout/process3"/>
    <dgm:cxn modelId="{FA9935D3-3ADF-4A84-864B-164F89D8DC85}" type="presParOf" srcId="{6DDB59ED-9BBD-4A95-98E5-9BE187AD2B73}" destId="{C5C8E2D3-0A08-4CD1-85B1-05B6E7E9917C}" srcOrd="1" destOrd="0" presId="urn:microsoft.com/office/officeart/2005/8/layout/process3"/>
    <dgm:cxn modelId="{EE8F2A39-041F-4C44-BEBC-B2213B906B4D}" type="presParOf" srcId="{6DDB59ED-9BBD-4A95-98E5-9BE187AD2B73}" destId="{4FA6650F-3D64-4A51-B2CF-82A5CCDA1F64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4249F2E-AC19-4139-9B30-7146C20A7FC9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617BDE0F-4F20-4B4A-A35C-51A513A1D856}">
      <dgm:prSet/>
      <dgm:spPr/>
      <dgm:t>
        <a:bodyPr/>
        <a:lstStyle/>
        <a:p>
          <a:pPr rtl="0"/>
          <a:r>
            <a:rPr lang="tr-TR" dirty="0" smtClean="0"/>
            <a:t>Kendi Kendine Meme Muayenesi</a:t>
          </a:r>
          <a:endParaRPr lang="tr-TR" dirty="0"/>
        </a:p>
      </dgm:t>
    </dgm:pt>
    <dgm:pt modelId="{D538A657-70C6-4AE7-947F-812CE9A04088}" type="parTrans" cxnId="{0EDDF818-9775-4D8E-AC2E-CE467CC5574B}">
      <dgm:prSet/>
      <dgm:spPr/>
      <dgm:t>
        <a:bodyPr/>
        <a:lstStyle/>
        <a:p>
          <a:endParaRPr lang="tr-TR"/>
        </a:p>
      </dgm:t>
    </dgm:pt>
    <dgm:pt modelId="{20503F78-AF70-4B9B-BA4D-C6801A00324C}" type="sibTrans" cxnId="{0EDDF818-9775-4D8E-AC2E-CE467CC5574B}">
      <dgm:prSet/>
      <dgm:spPr/>
      <dgm:t>
        <a:bodyPr/>
        <a:lstStyle/>
        <a:p>
          <a:endParaRPr lang="tr-TR"/>
        </a:p>
      </dgm:t>
    </dgm:pt>
    <dgm:pt modelId="{AE333CFF-0326-409B-BFC7-4774B2A7B61D}">
      <dgm:prSet/>
      <dgm:spPr/>
      <dgm:t>
        <a:bodyPr/>
        <a:lstStyle/>
        <a:p>
          <a:pPr rtl="0"/>
          <a:r>
            <a:rPr lang="tr-TR" dirty="0" smtClean="0"/>
            <a:t>Klinik Meme Muayenesi</a:t>
          </a:r>
          <a:endParaRPr lang="tr-TR" dirty="0"/>
        </a:p>
      </dgm:t>
    </dgm:pt>
    <dgm:pt modelId="{FEB83CA2-394A-459B-8C45-F1CFEB7639C0}" type="parTrans" cxnId="{1AD24542-6F2D-4705-BD7D-0A3B99F37307}">
      <dgm:prSet/>
      <dgm:spPr/>
      <dgm:t>
        <a:bodyPr/>
        <a:lstStyle/>
        <a:p>
          <a:endParaRPr lang="tr-TR"/>
        </a:p>
      </dgm:t>
    </dgm:pt>
    <dgm:pt modelId="{3F0AE1CF-C4D0-4A09-8637-A4D5F6057BDC}" type="sibTrans" cxnId="{1AD24542-6F2D-4705-BD7D-0A3B99F37307}">
      <dgm:prSet/>
      <dgm:spPr/>
      <dgm:t>
        <a:bodyPr/>
        <a:lstStyle/>
        <a:p>
          <a:endParaRPr lang="tr-TR"/>
        </a:p>
      </dgm:t>
    </dgm:pt>
    <dgm:pt modelId="{3C1284FD-4EC7-400F-A961-D8540E71CBA1}">
      <dgm:prSet/>
      <dgm:spPr/>
      <dgm:t>
        <a:bodyPr/>
        <a:lstStyle/>
        <a:p>
          <a:pPr rtl="0"/>
          <a:r>
            <a:rPr lang="tr-TR" dirty="0" smtClean="0"/>
            <a:t>Mamografi</a:t>
          </a:r>
          <a:endParaRPr lang="tr-TR" dirty="0"/>
        </a:p>
      </dgm:t>
    </dgm:pt>
    <dgm:pt modelId="{1157DB55-44A5-42E3-9F80-087918B9CCBC}" type="parTrans" cxnId="{D530F60B-55FB-4E4D-8D3D-8C8D5D035959}">
      <dgm:prSet/>
      <dgm:spPr/>
      <dgm:t>
        <a:bodyPr/>
        <a:lstStyle/>
        <a:p>
          <a:endParaRPr lang="tr-TR"/>
        </a:p>
      </dgm:t>
    </dgm:pt>
    <dgm:pt modelId="{D8FB189F-A272-4DF2-8161-49849D8A15D3}" type="sibTrans" cxnId="{D530F60B-55FB-4E4D-8D3D-8C8D5D035959}">
      <dgm:prSet/>
      <dgm:spPr/>
      <dgm:t>
        <a:bodyPr/>
        <a:lstStyle/>
        <a:p>
          <a:endParaRPr lang="tr-TR"/>
        </a:p>
      </dgm:t>
    </dgm:pt>
    <dgm:pt modelId="{1826B676-C699-4A3D-8831-09CAFA76846F}" type="pres">
      <dgm:prSet presAssocID="{14249F2E-AC19-4139-9B30-7146C20A7FC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4C76E234-9F88-44DD-BB6F-331A917584AA}" type="pres">
      <dgm:prSet presAssocID="{617BDE0F-4F20-4B4A-A35C-51A513A1D856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87B666B-77FC-4EDC-B092-51F23FCDB1BF}" type="pres">
      <dgm:prSet presAssocID="{20503F78-AF70-4B9B-BA4D-C6801A00324C}" presName="spacer" presStyleCnt="0"/>
      <dgm:spPr/>
    </dgm:pt>
    <dgm:pt modelId="{52F15E9A-A613-49B8-B9F8-C92FF19DCE30}" type="pres">
      <dgm:prSet presAssocID="{AE333CFF-0326-409B-BFC7-4774B2A7B61D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19D3AD7-007C-4142-BA57-4D96B2323D87}" type="pres">
      <dgm:prSet presAssocID="{3F0AE1CF-C4D0-4A09-8637-A4D5F6057BDC}" presName="spacer" presStyleCnt="0"/>
      <dgm:spPr/>
    </dgm:pt>
    <dgm:pt modelId="{BB53DFB7-F96C-4150-A97A-8124F953A183}" type="pres">
      <dgm:prSet presAssocID="{3C1284FD-4EC7-400F-A961-D8540E71CBA1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F23F924-952F-40FD-A53F-5469D077B8C6}" type="presOf" srcId="{AE333CFF-0326-409B-BFC7-4774B2A7B61D}" destId="{52F15E9A-A613-49B8-B9F8-C92FF19DCE30}" srcOrd="0" destOrd="0" presId="urn:microsoft.com/office/officeart/2005/8/layout/vList2"/>
    <dgm:cxn modelId="{0EDDF818-9775-4D8E-AC2E-CE467CC5574B}" srcId="{14249F2E-AC19-4139-9B30-7146C20A7FC9}" destId="{617BDE0F-4F20-4B4A-A35C-51A513A1D856}" srcOrd="0" destOrd="0" parTransId="{D538A657-70C6-4AE7-947F-812CE9A04088}" sibTransId="{20503F78-AF70-4B9B-BA4D-C6801A00324C}"/>
    <dgm:cxn modelId="{D530F60B-55FB-4E4D-8D3D-8C8D5D035959}" srcId="{14249F2E-AC19-4139-9B30-7146C20A7FC9}" destId="{3C1284FD-4EC7-400F-A961-D8540E71CBA1}" srcOrd="2" destOrd="0" parTransId="{1157DB55-44A5-42E3-9F80-087918B9CCBC}" sibTransId="{D8FB189F-A272-4DF2-8161-49849D8A15D3}"/>
    <dgm:cxn modelId="{A047AC28-F8F8-483A-AECB-A1EDF1432C7F}" type="presOf" srcId="{14249F2E-AC19-4139-9B30-7146C20A7FC9}" destId="{1826B676-C699-4A3D-8831-09CAFA76846F}" srcOrd="0" destOrd="0" presId="urn:microsoft.com/office/officeart/2005/8/layout/vList2"/>
    <dgm:cxn modelId="{6D3F5EB0-DD6B-48BF-8E69-E8AA4B8CFC29}" type="presOf" srcId="{617BDE0F-4F20-4B4A-A35C-51A513A1D856}" destId="{4C76E234-9F88-44DD-BB6F-331A917584AA}" srcOrd="0" destOrd="0" presId="urn:microsoft.com/office/officeart/2005/8/layout/vList2"/>
    <dgm:cxn modelId="{1AD24542-6F2D-4705-BD7D-0A3B99F37307}" srcId="{14249F2E-AC19-4139-9B30-7146C20A7FC9}" destId="{AE333CFF-0326-409B-BFC7-4774B2A7B61D}" srcOrd="1" destOrd="0" parTransId="{FEB83CA2-394A-459B-8C45-F1CFEB7639C0}" sibTransId="{3F0AE1CF-C4D0-4A09-8637-A4D5F6057BDC}"/>
    <dgm:cxn modelId="{E20669E2-E307-4B23-A3BF-A4537B281A5F}" type="presOf" srcId="{3C1284FD-4EC7-400F-A961-D8540E71CBA1}" destId="{BB53DFB7-F96C-4150-A97A-8124F953A183}" srcOrd="0" destOrd="0" presId="urn:microsoft.com/office/officeart/2005/8/layout/vList2"/>
    <dgm:cxn modelId="{3404E592-AFD9-4939-9B9C-0C634ED61316}" type="presParOf" srcId="{1826B676-C699-4A3D-8831-09CAFA76846F}" destId="{4C76E234-9F88-44DD-BB6F-331A917584AA}" srcOrd="0" destOrd="0" presId="urn:microsoft.com/office/officeart/2005/8/layout/vList2"/>
    <dgm:cxn modelId="{6EE49A8B-DC99-49A4-8D9D-421E2B8CC915}" type="presParOf" srcId="{1826B676-C699-4A3D-8831-09CAFA76846F}" destId="{187B666B-77FC-4EDC-B092-51F23FCDB1BF}" srcOrd="1" destOrd="0" presId="urn:microsoft.com/office/officeart/2005/8/layout/vList2"/>
    <dgm:cxn modelId="{942FC0BC-AE54-467C-B08C-B7625D2415B6}" type="presParOf" srcId="{1826B676-C699-4A3D-8831-09CAFA76846F}" destId="{52F15E9A-A613-49B8-B9F8-C92FF19DCE30}" srcOrd="2" destOrd="0" presId="urn:microsoft.com/office/officeart/2005/8/layout/vList2"/>
    <dgm:cxn modelId="{DC296318-8D3D-4307-980A-44C51A780378}" type="presParOf" srcId="{1826B676-C699-4A3D-8831-09CAFA76846F}" destId="{919D3AD7-007C-4142-BA57-4D96B2323D87}" srcOrd="3" destOrd="0" presId="urn:microsoft.com/office/officeart/2005/8/layout/vList2"/>
    <dgm:cxn modelId="{5E1F0426-3F61-4C48-B04B-93D6A06226A5}" type="presParOf" srcId="{1826B676-C699-4A3D-8831-09CAFA76846F}" destId="{BB53DFB7-F96C-4150-A97A-8124F953A18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4763" y="0"/>
            <a:ext cx="2919412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CEA4F9B-5897-44C5-95DB-7AE1280CA13E}" type="datetimeFigureOut">
              <a:rPr lang="tr-TR"/>
              <a:pPr>
                <a:defRPr/>
              </a:pPr>
              <a:t>06.04.2022</a:t>
            </a:fld>
            <a:endParaRPr lang="tr-TR"/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4188"/>
            <a:ext cx="2919413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4763" y="9374188"/>
            <a:ext cx="29194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05870BD-A4F5-4276-AF74-10C9B10CA34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14011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DA3C255C-D5EC-4132-9509-32DAE1DC0E53}" type="datetimeFigureOut">
              <a:rPr lang="tr-TR"/>
              <a:pPr>
                <a:defRPr/>
              </a:pPr>
              <a:t>06.04.2022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r-TR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0" y="4687888"/>
            <a:ext cx="5389563" cy="44418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tr-TR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4188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4763" y="9374188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6FF0805-A40C-444F-9F3E-EDC7A7E7C38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75201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B7108-01FF-4A72-A2E4-B3CA1C81D1C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4BDDE-43A6-421A-847B-2F81584B1B6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733C3A-734D-479D-B0C2-D2254B55A61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76DFF-5C66-42CA-9360-0D42B0B25A0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53B325-810B-4DCE-BF8B-E1720A6743D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50B30-46B2-4CE4-9E57-27D3B6B8F4F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563509-2227-4CB6-B627-E80E986E64B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C4E116-FA78-49E7-98F0-82F38D730FC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BA977C-D902-4D24-921F-167FEFA7F42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F01A2-DEA7-4EF5-8C3D-70A4DC40F7D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FC667-6449-47C6-BCFB-253E79F2653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2051" name="2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A02BC41-B0CE-4C03-BA10-A91A744426F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41" r:id="rId1"/>
    <p:sldLayoutId id="2147484342" r:id="rId2"/>
    <p:sldLayoutId id="2147484343" r:id="rId3"/>
    <p:sldLayoutId id="2147484344" r:id="rId4"/>
    <p:sldLayoutId id="2147484345" r:id="rId5"/>
    <p:sldLayoutId id="2147484346" r:id="rId6"/>
    <p:sldLayoutId id="2147484347" r:id="rId7"/>
    <p:sldLayoutId id="2147484348" r:id="rId8"/>
    <p:sldLayoutId id="2147484349" r:id="rId9"/>
    <p:sldLayoutId id="2147484350" r:id="rId10"/>
    <p:sldLayoutId id="214748435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 smtClean="0"/>
              <a:t>MENDERES İLÇE SAĞLIK MÜDÜRLÜĞÜ 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 descr="C:\Users\deniz.gedikli\Desktop\aaa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08720"/>
            <a:ext cx="8496944" cy="55446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9" name="Picture 3" descr="C:\Users\deniz.gedikli\Desktop\sağ.bakanlığı logo 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953114"/>
            <a:ext cx="792088" cy="819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1 Başlık"/>
          <p:cNvSpPr>
            <a:spLocks noGrp="1"/>
          </p:cNvSpPr>
          <p:nvPr>
            <p:ph type="title"/>
          </p:nvPr>
        </p:nvSpPr>
        <p:spPr>
          <a:xfrm>
            <a:off x="642938" y="857250"/>
            <a:ext cx="8229600" cy="1143000"/>
          </a:xfrm>
          <a:ln w="19050">
            <a:solidFill>
              <a:schemeClr val="accent1"/>
            </a:solidFill>
          </a:ln>
        </p:spPr>
        <p:txBody>
          <a:bodyPr rtlCol="0">
            <a:noAutofit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tr-TR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Kanser Taramaları Nerelerde Yapılmaktadır</a:t>
            </a:r>
            <a:r>
              <a:rPr lang="tr-T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73731" name="2 İçerik Yer Tutucusu"/>
          <p:cNvSpPr>
            <a:spLocks noGrp="1"/>
          </p:cNvSpPr>
          <p:nvPr>
            <p:ph idx="1"/>
          </p:nvPr>
        </p:nvSpPr>
        <p:spPr>
          <a:xfrm>
            <a:off x="500063" y="2500313"/>
            <a:ext cx="8229600" cy="3357562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tr-TR" sz="3600" dirty="0" smtClean="0">
                <a:latin typeface="Comic Sans MS" pitchFamily="66" charset="0"/>
              </a:rPr>
              <a:t>	</a:t>
            </a:r>
            <a:r>
              <a:rPr lang="tr-TR" sz="3600" dirty="0" smtClean="0">
                <a:latin typeface="Arial" pitchFamily="34" charset="0"/>
                <a:cs typeface="Arial" pitchFamily="34" charset="0"/>
              </a:rPr>
              <a:t>Kanser Erken Teşhis Tarama ve Eğitim Merkezi </a:t>
            </a:r>
            <a:r>
              <a:rPr lang="tr-TR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(KETEM</a:t>
            </a:r>
            <a:r>
              <a:rPr lang="tr-TR" sz="3600" dirty="0" smtClean="0">
                <a:latin typeface="Arial" pitchFamily="34" charset="0"/>
                <a:cs typeface="Arial" pitchFamily="34" charset="0"/>
              </a:rPr>
              <a:t>):</a:t>
            </a:r>
          </a:p>
          <a:p>
            <a:pPr eaLnBrk="1" hangingPunct="1">
              <a:buFont typeface="Arial" charset="0"/>
              <a:buNone/>
            </a:pPr>
            <a:r>
              <a:rPr lang="tr-TR" sz="3600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algn="just" eaLnBrk="1" hangingPunct="1">
              <a:buFont typeface="Arial" charset="0"/>
              <a:buNone/>
            </a:pPr>
            <a:r>
              <a:rPr lang="tr-TR" sz="3600" dirty="0" smtClean="0">
                <a:latin typeface="Arial" pitchFamily="34" charset="0"/>
                <a:cs typeface="Arial" pitchFamily="34" charset="0"/>
              </a:rPr>
              <a:t>	Kanser taramalarının </a:t>
            </a:r>
            <a:r>
              <a:rPr lang="tr-TR" sz="3600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ücretsiz</a:t>
            </a:r>
            <a:r>
              <a:rPr lang="tr-TR" sz="3600" dirty="0" smtClean="0">
                <a:latin typeface="Arial" pitchFamily="34" charset="0"/>
                <a:cs typeface="Arial" pitchFamily="34" charset="0"/>
              </a:rPr>
              <a:t> olarak yapıldığı toplum sağlığı merkezlerine bağlı birimlerdir</a:t>
            </a:r>
            <a:r>
              <a:rPr lang="tr-TR" sz="2800" dirty="0" smtClean="0">
                <a:latin typeface="Comic Sans MS" pitchFamily="66" charset="0"/>
              </a:rPr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A86A30-5DC5-4D5F-A840-D6F55F9170BF}" type="slidenum">
              <a:rPr lang="tr-TR"/>
              <a:pPr>
                <a:defRPr/>
              </a:pPr>
              <a:t>10</a:t>
            </a:fld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799C1D-4D06-48FB-937F-46B28FA2EE18}" type="slidenum">
              <a:rPr lang="tr-TR"/>
              <a:pPr>
                <a:defRPr/>
              </a:pPr>
              <a:t>11</a:t>
            </a:fld>
            <a:endParaRPr lang="tr-TR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00034" y="642918"/>
            <a:ext cx="8153400" cy="1143000"/>
          </a:xfrm>
          <a:ln w="19050">
            <a:solidFill>
              <a:schemeClr val="accent1"/>
            </a:solidFill>
          </a:ln>
        </p:spPr>
        <p:txBody>
          <a:bodyPr rtlCol="0">
            <a:normAutofit/>
          </a:bodyPr>
          <a:lstStyle/>
          <a:p>
            <a:pPr algn="just" defTabSz="912813" eaLnBrk="1" fontAlgn="auto" hangingPunct="1">
              <a:spcAft>
                <a:spcPts val="0"/>
              </a:spcAft>
              <a:defRPr/>
            </a:pPr>
            <a:r>
              <a:rPr lang="tr-TR" sz="3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Ülkemizde </a:t>
            </a:r>
            <a:r>
              <a:rPr lang="tr-TR" sz="3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KETEM’lerde</a:t>
            </a:r>
            <a:r>
              <a:rPr lang="tr-TR" sz="3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Uygulanan  Tarama Programları-1</a:t>
            </a:r>
          </a:p>
        </p:txBody>
      </p:sp>
      <p:sp>
        <p:nvSpPr>
          <p:cNvPr id="74756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28596" y="1928802"/>
            <a:ext cx="8229600" cy="4181475"/>
          </a:xfrm>
        </p:spPr>
        <p:txBody>
          <a:bodyPr/>
          <a:lstStyle/>
          <a:p>
            <a:pPr algn="just" defTabSz="912813" eaLnBrk="1" hangingPunct="1">
              <a:lnSpc>
                <a:spcPct val="80000"/>
              </a:lnSpc>
              <a:buFont typeface="Wingdings" pitchFamily="2" charset="2"/>
              <a:buChar char="ü"/>
            </a:pPr>
            <a:endParaRPr lang="tr-TR" sz="2400" dirty="0" smtClean="0">
              <a:solidFill>
                <a:srgbClr val="800000"/>
              </a:solidFill>
            </a:endParaRPr>
          </a:p>
          <a:p>
            <a:pPr algn="just" defTabSz="912813" eaLnBrk="1" hangingPunct="1">
              <a:lnSpc>
                <a:spcPct val="80000"/>
              </a:lnSpc>
              <a:buFontTx/>
              <a:buNone/>
            </a:pPr>
            <a:endParaRPr lang="tr-TR" sz="2400" dirty="0" smtClean="0">
              <a:latin typeface="Comic Sans MS" pitchFamily="66" charset="0"/>
            </a:endParaRPr>
          </a:p>
          <a:p>
            <a:pPr algn="just" defTabSz="912813" eaLnBrk="1" hangingPunct="1">
              <a:buFont typeface="Wingdings 2" pitchFamily="18" charset="2"/>
              <a:buNone/>
            </a:pPr>
            <a:r>
              <a:rPr lang="tr-TR" sz="2400" dirty="0" smtClean="0">
                <a:solidFill>
                  <a:srgbClr val="800000"/>
                </a:solidFill>
                <a:latin typeface="Comic Sans MS" pitchFamily="66" charset="0"/>
              </a:rPr>
              <a:t>	</a:t>
            </a:r>
            <a:r>
              <a:rPr lang="tr-TR" sz="3600" dirty="0" smtClean="0">
                <a:solidFill>
                  <a:srgbClr val="FF0000"/>
                </a:solidFill>
                <a:latin typeface="Comic Sans MS" pitchFamily="66" charset="0"/>
              </a:rPr>
              <a:t>Meme kanseri taraması için 40 - 69 yaş</a:t>
            </a:r>
            <a:r>
              <a:rPr lang="tr-TR" sz="3600" dirty="0" smtClean="0">
                <a:latin typeface="Comic Sans MS" pitchFamily="66" charset="0"/>
              </a:rPr>
              <a:t> aralığındaki kadınlar </a:t>
            </a:r>
            <a:r>
              <a:rPr lang="tr-TR" sz="3600" dirty="0" smtClean="0">
                <a:solidFill>
                  <a:srgbClr val="FF0000"/>
                </a:solidFill>
                <a:latin typeface="Comic Sans MS" pitchFamily="66" charset="0"/>
              </a:rPr>
              <a:t>iki yılda bir mamografi</a:t>
            </a:r>
            <a:r>
              <a:rPr lang="tr-TR" sz="3600" dirty="0" smtClean="0">
                <a:latin typeface="Comic Sans MS" pitchFamily="66" charset="0"/>
              </a:rPr>
              <a:t> çekilerek ve hekim tarafından muayene edilerek taranmaktadır. </a:t>
            </a:r>
          </a:p>
          <a:p>
            <a:pPr algn="just" defTabSz="912813" eaLnBrk="1" hangingPunct="1">
              <a:lnSpc>
                <a:spcPct val="80000"/>
              </a:lnSpc>
              <a:buFontTx/>
              <a:buNone/>
            </a:pPr>
            <a:endParaRPr lang="tr-TR" sz="2400" dirty="0" smtClean="0">
              <a:latin typeface="Comic Sans MS" pitchFamily="66" charset="0"/>
            </a:endParaRPr>
          </a:p>
          <a:p>
            <a:pPr algn="just" defTabSz="912813" eaLnBrk="1" hangingPunct="1">
              <a:lnSpc>
                <a:spcPct val="80000"/>
              </a:lnSpc>
              <a:buFontTx/>
              <a:buNone/>
            </a:pPr>
            <a:endParaRPr lang="tr-TR" sz="2400" dirty="0" smtClean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214313"/>
            <a:ext cx="8153400" cy="990600"/>
          </a:xfrm>
        </p:spPr>
        <p:txBody>
          <a:bodyPr/>
          <a:lstStyle/>
          <a:p>
            <a:r>
              <a:rPr lang="tr-TR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KKMM Aralıkları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500034" y="1500174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Ne Yapmalıyız?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457200" y="1447800"/>
          <a:ext cx="8229600" cy="4678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F7A75E-6FE7-4A74-B731-0335A738E02D}" type="slidenum">
              <a:rPr lang="tr-TR"/>
              <a:pPr>
                <a:defRPr/>
              </a:pPr>
              <a:t>14</a:t>
            </a:fld>
            <a:endParaRPr lang="tr-TR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00034" y="571480"/>
            <a:ext cx="8153400" cy="1143000"/>
          </a:xfrm>
          <a:ln w="19050">
            <a:solidFill>
              <a:schemeClr val="accent1"/>
            </a:solidFill>
          </a:ln>
        </p:spPr>
        <p:txBody>
          <a:bodyPr rtlCol="0">
            <a:normAutofit fontScale="90000"/>
          </a:bodyPr>
          <a:lstStyle/>
          <a:p>
            <a:pPr algn="just" defTabSz="912813" eaLnBrk="1" fontAlgn="auto" hangingPunct="1">
              <a:spcAft>
                <a:spcPts val="0"/>
              </a:spcAft>
              <a:defRPr/>
            </a:pPr>
            <a:r>
              <a:rPr lang="tr-TR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Ülkemizde </a:t>
            </a:r>
            <a:r>
              <a:rPr lang="tr-TR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KETEM’lerde</a:t>
            </a:r>
            <a:r>
              <a:rPr lang="tr-TR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Uygulanan  Tarama Programları-2</a:t>
            </a:r>
          </a:p>
        </p:txBody>
      </p:sp>
      <p:sp>
        <p:nvSpPr>
          <p:cNvPr id="75780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357158" y="2285992"/>
            <a:ext cx="8229600" cy="3467100"/>
          </a:xfrm>
        </p:spPr>
        <p:txBody>
          <a:bodyPr/>
          <a:lstStyle/>
          <a:p>
            <a:pPr algn="just" defTabSz="912813" eaLnBrk="1" hangingPunct="1">
              <a:lnSpc>
                <a:spcPct val="80000"/>
              </a:lnSpc>
              <a:buFont typeface="Wingdings" pitchFamily="2" charset="2"/>
              <a:buChar char="ü"/>
            </a:pPr>
            <a:endParaRPr lang="tr-TR" sz="2400" dirty="0" smtClean="0">
              <a:solidFill>
                <a:srgbClr val="800000"/>
              </a:solidFill>
            </a:endParaRPr>
          </a:p>
          <a:p>
            <a:pPr algn="just" defTabSz="912813"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tr-TR" sz="2400" dirty="0" smtClean="0">
                <a:solidFill>
                  <a:srgbClr val="800000"/>
                </a:solidFill>
                <a:latin typeface="Comic Sans MS" pitchFamily="66" charset="0"/>
              </a:rPr>
              <a:t>	</a:t>
            </a:r>
            <a:r>
              <a:rPr lang="tr-TR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Serviks</a:t>
            </a:r>
            <a:r>
              <a:rPr lang="tr-TR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(rahim ağzı) kanseri taraması için 30- 65 yaş </a:t>
            </a:r>
            <a:r>
              <a:rPr lang="tr-TR" sz="3600" dirty="0" smtClean="0">
                <a:latin typeface="Arial" pitchFamily="34" charset="0"/>
                <a:cs typeface="Arial" pitchFamily="34" charset="0"/>
              </a:rPr>
              <a:t>aralığındaki kadınlar, </a:t>
            </a:r>
            <a:r>
              <a:rPr lang="tr-TR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tr-TR" sz="3600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yılda bir kez </a:t>
            </a:r>
            <a:r>
              <a:rPr lang="tr-TR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smear</a:t>
            </a:r>
            <a:r>
              <a:rPr lang="tr-TR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testi </a:t>
            </a:r>
            <a:r>
              <a:rPr lang="tr-TR" sz="3600" dirty="0" smtClean="0">
                <a:latin typeface="Arial" pitchFamily="34" charset="0"/>
                <a:cs typeface="Arial" pitchFamily="34" charset="0"/>
              </a:rPr>
              <a:t>(rahim ağzından </a:t>
            </a:r>
            <a:r>
              <a:rPr lang="tr-TR" sz="3600" dirty="0" err="1" smtClean="0">
                <a:latin typeface="Arial" pitchFamily="34" charset="0"/>
                <a:cs typeface="Arial" pitchFamily="34" charset="0"/>
              </a:rPr>
              <a:t>sürüntü</a:t>
            </a:r>
            <a:r>
              <a:rPr lang="tr-TR" sz="3600" dirty="0" smtClean="0">
                <a:latin typeface="Arial" pitchFamily="34" charset="0"/>
                <a:cs typeface="Arial" pitchFamily="34" charset="0"/>
              </a:rPr>
              <a:t>) yapılarak taranmaktadır. </a:t>
            </a:r>
          </a:p>
          <a:p>
            <a:pPr algn="just" defTabSz="912813" eaLnBrk="1" hangingPunct="1">
              <a:lnSpc>
                <a:spcPct val="80000"/>
              </a:lnSpc>
              <a:buFontTx/>
              <a:buNone/>
            </a:pPr>
            <a:endParaRPr lang="tr-TR" sz="2400" dirty="0" smtClean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2C178E-C9F0-4A07-9D2E-B5F70BD28288}" type="slidenum">
              <a:rPr lang="tr-TR"/>
              <a:pPr>
                <a:defRPr/>
              </a:pPr>
              <a:t>15</a:t>
            </a:fld>
            <a:endParaRPr lang="tr-TR"/>
          </a:p>
        </p:txBody>
      </p:sp>
      <p:sp>
        <p:nvSpPr>
          <p:cNvPr id="65538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500034" y="642918"/>
            <a:ext cx="8215312" cy="882650"/>
          </a:xfrm>
          <a:ln w="19050">
            <a:solidFill>
              <a:schemeClr val="accent1"/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Test için uygun şartlar nelerdir?</a:t>
            </a:r>
          </a:p>
        </p:txBody>
      </p:sp>
      <p:sp>
        <p:nvSpPr>
          <p:cNvPr id="63492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642910" y="2143116"/>
            <a:ext cx="8247062" cy="3929063"/>
          </a:xfrm>
        </p:spPr>
        <p:txBody>
          <a:bodyPr/>
          <a:lstStyle/>
          <a:p>
            <a:pPr eaLnBrk="1" hangingPunct="1">
              <a:buClr>
                <a:srgbClr val="CC3300"/>
              </a:buClr>
              <a:buFont typeface="Wingdings" pitchFamily="2" charset="2"/>
              <a:buChar char="Ø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En az 72 saat cinsel perhiz yapılmalıdır.</a:t>
            </a:r>
          </a:p>
          <a:p>
            <a:pPr eaLnBrk="1" hangingPunct="1">
              <a:buClr>
                <a:srgbClr val="CC3300"/>
              </a:buClr>
              <a:buFont typeface="Wingdings" pitchFamily="2" charset="2"/>
              <a:buChar char="Ø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En az 48 saat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vaginal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ilaç kullanılmamalıdır</a:t>
            </a:r>
          </a:p>
          <a:p>
            <a:pPr eaLnBrk="1" hangingPunct="1">
              <a:buClr>
                <a:srgbClr val="CC3300"/>
              </a:buClr>
              <a:buFont typeface="Wingdings" pitchFamily="2" charset="2"/>
              <a:buChar char="Ø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En az 24 saat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vaginal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duş yapılmamalıdır.</a:t>
            </a:r>
          </a:p>
          <a:p>
            <a:pPr eaLnBrk="1" hangingPunct="1">
              <a:buClr>
                <a:srgbClr val="CC3300"/>
              </a:buClr>
              <a:buFont typeface="Wingdings" pitchFamily="2" charset="2"/>
              <a:buChar char="Ø"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Kanama olmamalıdır</a:t>
            </a:r>
            <a:r>
              <a:rPr lang="tr-TR" sz="2800" dirty="0" smtClean="0">
                <a:latin typeface="Comic Sans MS" pitchFamily="66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6C519-B37B-4093-851C-6DB8B865A3B8}" type="slidenum">
              <a:rPr lang="tr-TR"/>
              <a:pPr>
                <a:defRPr/>
              </a:pPr>
              <a:t>16</a:t>
            </a:fld>
            <a:endParaRPr lang="tr-TR"/>
          </a:p>
        </p:txBody>
      </p:sp>
      <p:sp>
        <p:nvSpPr>
          <p:cNvPr id="66562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395537" y="548680"/>
            <a:ext cx="8208912" cy="1224136"/>
          </a:xfrm>
          <a:ln w="19050">
            <a:solidFill>
              <a:schemeClr val="accent1"/>
            </a:solidFill>
          </a:ln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Yeni </a:t>
            </a:r>
            <a:r>
              <a:rPr lang="tr-TR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smear</a:t>
            </a:r>
            <a:r>
              <a:rPr lang="tr-TR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almak için uygun şartlar nelerdir?</a:t>
            </a:r>
          </a:p>
        </p:txBody>
      </p:sp>
      <p:sp>
        <p:nvSpPr>
          <p:cNvPr id="64516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571472" y="2000240"/>
            <a:ext cx="7897812" cy="4357688"/>
          </a:xfrm>
        </p:spPr>
        <p:txBody>
          <a:bodyPr/>
          <a:lstStyle/>
          <a:p>
            <a:pPr algn="just" eaLnBrk="1" hangingPunct="1">
              <a:buClr>
                <a:srgbClr val="CC3300"/>
              </a:buClr>
              <a:buFont typeface="Wingdings" pitchFamily="2" charset="2"/>
              <a:buChar char="Ø"/>
            </a:pPr>
            <a:r>
              <a:rPr lang="tr-TR" sz="3600" dirty="0" smtClean="0">
                <a:latin typeface="Arial" pitchFamily="34" charset="0"/>
                <a:cs typeface="Arial" pitchFamily="34" charset="0"/>
              </a:rPr>
              <a:t>Yeni </a:t>
            </a:r>
            <a:r>
              <a:rPr lang="tr-TR" sz="3600" dirty="0" err="1" smtClean="0">
                <a:latin typeface="Arial" pitchFamily="34" charset="0"/>
                <a:cs typeface="Arial" pitchFamily="34" charset="0"/>
              </a:rPr>
              <a:t>smear</a:t>
            </a:r>
            <a:r>
              <a:rPr lang="tr-TR" sz="3600" dirty="0" smtClean="0">
                <a:latin typeface="Arial" pitchFamily="34" charset="0"/>
                <a:cs typeface="Arial" pitchFamily="34" charset="0"/>
              </a:rPr>
              <a:t> için en az 3 ay önce </a:t>
            </a:r>
            <a:r>
              <a:rPr lang="tr-TR" sz="3600" dirty="0" err="1" smtClean="0">
                <a:latin typeface="Arial" pitchFamily="34" charset="0"/>
                <a:cs typeface="Arial" pitchFamily="34" charset="0"/>
              </a:rPr>
              <a:t>smear</a:t>
            </a:r>
            <a:r>
              <a:rPr lang="tr-TR" sz="3600" dirty="0" smtClean="0">
                <a:latin typeface="Arial" pitchFamily="34" charset="0"/>
                <a:cs typeface="Arial" pitchFamily="34" charset="0"/>
              </a:rPr>
              <a:t> alınmış olmalıdır.</a:t>
            </a:r>
          </a:p>
          <a:p>
            <a:pPr algn="just" eaLnBrk="1" hangingPunct="1">
              <a:buClr>
                <a:srgbClr val="CC3300"/>
              </a:buClr>
              <a:buFont typeface="Wingdings" pitchFamily="2" charset="2"/>
              <a:buChar char="Ø"/>
            </a:pPr>
            <a:r>
              <a:rPr lang="tr-TR" sz="3600" dirty="0" err="1" smtClean="0">
                <a:latin typeface="Arial" pitchFamily="34" charset="0"/>
                <a:cs typeface="Arial" pitchFamily="34" charset="0"/>
              </a:rPr>
              <a:t>Servikal</a:t>
            </a:r>
            <a:r>
              <a:rPr lang="tr-TR" sz="3600" dirty="0" smtClean="0">
                <a:latin typeface="Arial" pitchFamily="34" charset="0"/>
                <a:cs typeface="Arial" pitchFamily="34" charset="0"/>
              </a:rPr>
              <a:t> cerrahiden sonra en az 3 ay geçmiş olmalıdır.</a:t>
            </a:r>
          </a:p>
          <a:p>
            <a:pPr algn="just" eaLnBrk="1" hangingPunct="1">
              <a:buClr>
                <a:srgbClr val="CC3300"/>
              </a:buClr>
              <a:buFont typeface="Wingdings" pitchFamily="2" charset="2"/>
              <a:buChar char="Ø"/>
            </a:pPr>
            <a:r>
              <a:rPr lang="tr-TR" sz="3600" dirty="0" smtClean="0">
                <a:latin typeface="Arial" pitchFamily="34" charset="0"/>
                <a:cs typeface="Arial" pitchFamily="34" charset="0"/>
              </a:rPr>
              <a:t>Doğum sonrası 6-8 hafta </a:t>
            </a:r>
            <a:r>
              <a:rPr lang="tr-TR" sz="3600" dirty="0" err="1" smtClean="0">
                <a:latin typeface="Arial" pitchFamily="34" charset="0"/>
                <a:cs typeface="Arial" pitchFamily="34" charset="0"/>
              </a:rPr>
              <a:t>smear</a:t>
            </a:r>
            <a:r>
              <a:rPr lang="tr-TR" sz="3600" dirty="0" smtClean="0">
                <a:latin typeface="Arial" pitchFamily="34" charset="0"/>
                <a:cs typeface="Arial" pitchFamily="34" charset="0"/>
              </a:rPr>
              <a:t> almaktan kaçınılmalıdır.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816FC7-6F7E-4C04-93DF-A6D55885015D}" type="slidenum">
              <a:rPr lang="tr-TR"/>
              <a:pPr>
                <a:defRPr/>
              </a:pPr>
              <a:t>17</a:t>
            </a:fld>
            <a:endParaRPr lang="tr-TR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00034" y="785794"/>
            <a:ext cx="8153400" cy="1143000"/>
          </a:xfrm>
          <a:ln w="19050">
            <a:solidFill>
              <a:schemeClr val="accent1"/>
            </a:solidFill>
          </a:ln>
        </p:spPr>
        <p:txBody>
          <a:bodyPr rtlCol="0">
            <a:normAutofit/>
          </a:bodyPr>
          <a:lstStyle/>
          <a:p>
            <a:pPr algn="just" defTabSz="912813" eaLnBrk="1" fontAlgn="auto" hangingPunct="1">
              <a:spcAft>
                <a:spcPts val="0"/>
              </a:spcAft>
              <a:defRPr/>
            </a:pPr>
            <a:r>
              <a:rPr lang="tr-TR" sz="3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Ülkemizde </a:t>
            </a:r>
            <a:r>
              <a:rPr lang="tr-TR" sz="3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KETEM’lerde</a:t>
            </a:r>
            <a:r>
              <a:rPr lang="tr-TR" sz="3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Uygulanan  Tarama Programları-3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285720" y="2643182"/>
            <a:ext cx="8229600" cy="3143250"/>
          </a:xfrm>
        </p:spPr>
        <p:txBody>
          <a:bodyPr rtlCol="0">
            <a:normAutofit lnSpcReduction="10000"/>
          </a:bodyPr>
          <a:lstStyle/>
          <a:p>
            <a:pPr algn="just" defTabSz="912813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tr-TR" sz="2400" dirty="0" smtClean="0">
              <a:latin typeface="Comic Sans MS" pitchFamily="66" charset="0"/>
            </a:endParaRPr>
          </a:p>
          <a:p>
            <a:pPr algn="just" defTabSz="912813" eaLnBrk="1" fontAlgn="auto" hangingPunct="1">
              <a:spcAft>
                <a:spcPts val="600"/>
              </a:spcAft>
              <a:buFont typeface="Wingdings 2" pitchFamily="18" charset="2"/>
              <a:buNone/>
              <a:defRPr/>
            </a:pPr>
            <a:r>
              <a:rPr lang="tr-TR" sz="2400" dirty="0" smtClean="0">
                <a:solidFill>
                  <a:srgbClr val="FF0000"/>
                </a:solidFill>
                <a:latin typeface="Comic Sans MS" pitchFamily="66" charset="0"/>
              </a:rPr>
              <a:t>	</a:t>
            </a:r>
            <a:r>
              <a:rPr lang="tr-TR" sz="3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Kolorektal</a:t>
            </a:r>
            <a:r>
              <a:rPr lang="tr-TR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(kalın barsak) kanser taraması için 50 - 70 yaş arası kadın ve erkekler iki yılda bir </a:t>
            </a:r>
            <a:r>
              <a:rPr lang="tr-TR" sz="3600" dirty="0" smtClean="0">
                <a:latin typeface="Arial" pitchFamily="34" charset="0"/>
                <a:cs typeface="Arial" pitchFamily="34" charset="0"/>
              </a:rPr>
              <a:t>gaitada (dışkı) gizli kan testi (GGK), 10 yılda bir ise </a:t>
            </a:r>
            <a:r>
              <a:rPr lang="tr-TR" sz="3600" dirty="0" err="1" smtClean="0">
                <a:latin typeface="Arial" pitchFamily="34" charset="0"/>
                <a:cs typeface="Arial" pitchFamily="34" charset="0"/>
              </a:rPr>
              <a:t>kolonoskopi</a:t>
            </a:r>
            <a:r>
              <a:rPr lang="tr-TR" sz="3600" dirty="0" smtClean="0">
                <a:latin typeface="Arial" pitchFamily="34" charset="0"/>
                <a:cs typeface="Arial" pitchFamily="34" charset="0"/>
              </a:rPr>
              <a:t> yapılarak taranmaktadır. </a:t>
            </a:r>
          </a:p>
          <a:p>
            <a:pPr algn="just" defTabSz="912813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endParaRPr lang="tr-TR" sz="2400" dirty="0" smtClean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33413" y="195263"/>
            <a:ext cx="8229600" cy="1219200"/>
          </a:xfrm>
        </p:spPr>
        <p:txBody>
          <a:bodyPr/>
          <a:lstStyle/>
          <a:p>
            <a:r>
              <a:rPr lang="tr-TR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Nasıl Korunmalıyız?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Yağlı, yağda kızartılmış ve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fast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food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yiyeceklerden uzak durulmalı</a:t>
            </a:r>
          </a:p>
          <a:p>
            <a:pPr>
              <a:lnSpc>
                <a:spcPct val="80000"/>
              </a:lnSpc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Balık, tavuk, hindi gibi beyaz et ağırlıklı beslenme</a:t>
            </a:r>
          </a:p>
          <a:p>
            <a:pPr>
              <a:lnSpc>
                <a:spcPct val="80000"/>
              </a:lnSpc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Gazlı ve şeker oranı yüksek içeceklerden uzak durulmalı (yağ dengesini bozduğu ve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hormonal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 bozukluğa neden olduğu için)</a:t>
            </a:r>
          </a:p>
          <a:p>
            <a:pPr>
              <a:lnSpc>
                <a:spcPct val="80000"/>
              </a:lnSpc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Menopoz sonrası HRT kullanılıyorsa kontroller aksatılmamalı</a:t>
            </a:r>
          </a:p>
          <a:p>
            <a:pPr>
              <a:lnSpc>
                <a:spcPct val="80000"/>
              </a:lnSpc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Mümkün olduğu sürece emzirme süresi uzatılmalı</a:t>
            </a:r>
          </a:p>
          <a:p>
            <a:pPr>
              <a:lnSpc>
                <a:spcPct val="80000"/>
              </a:lnSpc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Mümkünse 35 yaşından önce çocuk sahibi olunmalı</a:t>
            </a:r>
          </a:p>
          <a:p>
            <a:pPr>
              <a:lnSpc>
                <a:spcPct val="80000"/>
              </a:lnSpc>
            </a:pPr>
            <a:endParaRPr lang="tr-TR" sz="2800" dirty="0" smtClean="0"/>
          </a:p>
          <a:p>
            <a:pPr>
              <a:lnSpc>
                <a:spcPct val="80000"/>
              </a:lnSpc>
            </a:pPr>
            <a:endParaRPr lang="tr-TR" sz="2800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285750"/>
            <a:ext cx="8229600" cy="704850"/>
          </a:xfrm>
          <a:ln w="19050">
            <a:solidFill>
              <a:srgbClr val="0070C0"/>
            </a:solidFill>
          </a:ln>
        </p:spPr>
        <p:txBody>
          <a:bodyPr/>
          <a:lstStyle/>
          <a:p>
            <a:pPr eaLnBrk="1" hangingPunct="1"/>
            <a:r>
              <a:rPr lang="en-AU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Sigaranın</a:t>
            </a:r>
            <a:r>
              <a:rPr lang="en-A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AU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Neden</a:t>
            </a:r>
            <a:r>
              <a:rPr lang="en-A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AU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Olduğu</a:t>
            </a:r>
            <a:r>
              <a:rPr lang="en-A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Kanserler</a:t>
            </a:r>
          </a:p>
        </p:txBody>
      </p:sp>
      <p:sp>
        <p:nvSpPr>
          <p:cNvPr id="21506" name="Rectangle 3"/>
          <p:cNvSpPr>
            <a:spLocks noGrp="1" noChangeArrowheads="1"/>
          </p:cNvSpPr>
          <p:nvPr>
            <p:ph idx="1"/>
          </p:nvPr>
        </p:nvSpPr>
        <p:spPr>
          <a:xfrm>
            <a:off x="827088" y="1773238"/>
            <a:ext cx="7772400" cy="41148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>
                <a:latin typeface="Comic Sans MS" pitchFamily="66" charset="0"/>
              </a:rPr>
              <a:t>Akciğer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>
                <a:latin typeface="Comic Sans MS" pitchFamily="66" charset="0"/>
              </a:rPr>
              <a:t>Dudak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>
                <a:latin typeface="Comic Sans MS" pitchFamily="66" charset="0"/>
              </a:rPr>
              <a:t>Ağız içi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>
                <a:latin typeface="Comic Sans MS" pitchFamily="66" charset="0"/>
              </a:rPr>
              <a:t>Gırtlak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>
                <a:latin typeface="Comic Sans MS" pitchFamily="66" charset="0"/>
              </a:rPr>
              <a:t>Yemek borusu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>
                <a:latin typeface="Comic Sans MS" pitchFamily="66" charset="0"/>
              </a:rPr>
              <a:t>Mide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>
                <a:latin typeface="Comic Sans MS" pitchFamily="66" charset="0"/>
              </a:rPr>
              <a:t>Pankreas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r-TR" smtClean="0">
                <a:latin typeface="Comic Sans MS" pitchFamily="66" charset="0"/>
              </a:rPr>
              <a:t>Mesane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tr-TR" sz="2800" smtClean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7DC29-6761-4784-8F82-70DF1AE0A2B1}" type="slidenum">
              <a:rPr lang="tr-TR"/>
              <a:pPr>
                <a:defRPr/>
              </a:pPr>
              <a:t>19</a:t>
            </a:fld>
            <a:endParaRPr lang="tr-TR"/>
          </a:p>
        </p:txBody>
      </p:sp>
      <p:pic>
        <p:nvPicPr>
          <p:cNvPr id="1843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825" y="1916113"/>
            <a:ext cx="3311525" cy="403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B440B8-31C2-49E7-A6C7-4F199AA0732C}" type="slidenum">
              <a:rPr lang="tr-TR"/>
              <a:pPr>
                <a:defRPr/>
              </a:pPr>
              <a:t>2</a:t>
            </a:fld>
            <a:endParaRPr lang="tr-TR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3608" y="620688"/>
            <a:ext cx="7314555" cy="1022355"/>
          </a:xfrm>
          <a:ln w="19050">
            <a:solidFill>
              <a:schemeClr val="accent1"/>
            </a:solidFill>
          </a:ln>
        </p:spPr>
        <p:txBody>
          <a:bodyPr/>
          <a:lstStyle/>
          <a:p>
            <a:pPr eaLnBrk="1" hangingPunct="1"/>
            <a:r>
              <a:rPr lang="tr-T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Kanser nedir ?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28596" y="2285993"/>
            <a:ext cx="8429684" cy="3643338"/>
          </a:xfrm>
        </p:spPr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tr-TR" sz="3600" dirty="0" smtClean="0">
                <a:solidFill>
                  <a:srgbClr val="002060"/>
                </a:solidFill>
                <a:latin typeface="Comic Sans MS" pitchFamily="66" charset="0"/>
              </a:rPr>
              <a:t>	</a:t>
            </a:r>
            <a:r>
              <a:rPr lang="tr-TR" sz="3600" dirty="0" smtClean="0">
                <a:latin typeface="Arial" pitchFamily="34" charset="0"/>
                <a:cs typeface="Arial" pitchFamily="34" charset="0"/>
              </a:rPr>
              <a:t>Hücrelerin doğal yapısını kaybederek kontrolsüz olarak  çoğalması ve bu hücrelerin başka organlara da yayılması sonucu, oluşan hastalıktır</a:t>
            </a:r>
            <a:r>
              <a:rPr lang="tr-TR" sz="3600" dirty="0" smtClean="0">
                <a:latin typeface="Comic Sans MS" pitchFamily="66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7CBE62-08AE-41AD-857E-8491C72A4541}" type="slidenum">
              <a:rPr lang="tr-TR"/>
              <a:pPr>
                <a:defRPr/>
              </a:pPr>
              <a:t>3</a:t>
            </a:fld>
            <a:endParaRPr lang="tr-TR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42910" y="500042"/>
            <a:ext cx="8229600" cy="928688"/>
          </a:xfrm>
          <a:ln w="19050">
            <a:solidFill>
              <a:schemeClr val="accent1"/>
            </a:solidFill>
          </a:ln>
        </p:spPr>
        <p:txBody>
          <a:bodyPr/>
          <a:lstStyle/>
          <a:p>
            <a:pPr eaLnBrk="1" hangingPunct="1"/>
            <a:r>
              <a:rPr lang="tr-T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Kansere yol açan nedenler?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785786" y="1785926"/>
            <a:ext cx="7929562" cy="4525962"/>
          </a:xfrm>
        </p:spPr>
        <p:txBody>
          <a:bodyPr/>
          <a:lstStyle/>
          <a:p>
            <a:pPr marL="273050" indent="-273050" eaLnBrk="1" hangingPunct="1">
              <a:lnSpc>
                <a:spcPct val="80000"/>
              </a:lnSpc>
              <a:buClr>
                <a:srgbClr val="FF0000"/>
              </a:buClr>
              <a:buFont typeface="Wingdings 2" pitchFamily="18" charset="2"/>
              <a:buChar char=""/>
            </a:pPr>
            <a:r>
              <a:rPr lang="tr-TR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Genetik yatkınlık</a:t>
            </a:r>
          </a:p>
          <a:p>
            <a:pPr marL="273050" indent="-273050" eaLnBrk="1" hangingPunct="1">
              <a:lnSpc>
                <a:spcPct val="80000"/>
              </a:lnSpc>
              <a:buClr>
                <a:srgbClr val="FF0000"/>
              </a:buClr>
              <a:buFont typeface="Wingdings 2" pitchFamily="18" charset="2"/>
              <a:buChar char=""/>
            </a:pPr>
            <a:r>
              <a:rPr lang="tr-TR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Sigara</a:t>
            </a:r>
            <a:r>
              <a:rPr lang="tr-TR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ve alkol kullanımı</a:t>
            </a:r>
          </a:p>
          <a:p>
            <a:pPr marL="273050" indent="-273050" eaLnBrk="1" hangingPunct="1">
              <a:lnSpc>
                <a:spcPct val="80000"/>
              </a:lnSpc>
              <a:buClr>
                <a:srgbClr val="FF0000"/>
              </a:buClr>
              <a:buFont typeface="Wingdings 2" pitchFamily="18" charset="2"/>
              <a:buChar char=""/>
            </a:pPr>
            <a:r>
              <a:rPr lang="tr-TR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Uzun süre güneşe maruz kalma</a:t>
            </a:r>
          </a:p>
          <a:p>
            <a:pPr marL="273050" indent="-273050" eaLnBrk="1" hangingPunct="1">
              <a:lnSpc>
                <a:spcPct val="80000"/>
              </a:lnSpc>
              <a:buClr>
                <a:srgbClr val="FF0000"/>
              </a:buClr>
              <a:buFont typeface="Wingdings 2" pitchFamily="18" charset="2"/>
              <a:buChar char=""/>
            </a:pPr>
            <a:r>
              <a:rPr lang="tr-TR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Aşırı dozda röntgen ışınına maruz kalma</a:t>
            </a:r>
          </a:p>
          <a:p>
            <a:pPr marL="273050" indent="-273050" eaLnBrk="1" hangingPunct="1">
              <a:lnSpc>
                <a:spcPct val="80000"/>
              </a:lnSpc>
              <a:buClr>
                <a:srgbClr val="FF0000"/>
              </a:buClr>
              <a:buFont typeface="Wingdings 2" pitchFamily="18" charset="2"/>
              <a:buChar char=""/>
            </a:pPr>
            <a:r>
              <a:rPr lang="tr-TR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Bazı kimyasal maddeler</a:t>
            </a:r>
          </a:p>
          <a:p>
            <a:pPr marL="273050" indent="-273050" eaLnBrk="1" hangingPunct="1">
              <a:lnSpc>
                <a:spcPct val="80000"/>
              </a:lnSpc>
              <a:buClr>
                <a:srgbClr val="FF0000"/>
              </a:buClr>
              <a:buFont typeface="Wingdings 2" pitchFamily="18" charset="2"/>
              <a:buChar char=""/>
            </a:pPr>
            <a:r>
              <a:rPr lang="tr-TR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Bazı virüsler (HPV,hepatit B,C,D)</a:t>
            </a:r>
          </a:p>
          <a:p>
            <a:pPr marL="273050" indent="-273050" eaLnBrk="1" hangingPunct="1">
              <a:lnSpc>
                <a:spcPct val="80000"/>
              </a:lnSpc>
              <a:buClr>
                <a:srgbClr val="FF0000"/>
              </a:buClr>
              <a:buFont typeface="Wingdings 2" pitchFamily="18" charset="2"/>
              <a:buChar char=""/>
            </a:pPr>
            <a:r>
              <a:rPr lang="tr-TR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Hava kirliliği</a:t>
            </a:r>
          </a:p>
          <a:p>
            <a:pPr marL="273050" indent="-273050" eaLnBrk="1" hangingPunct="1">
              <a:lnSpc>
                <a:spcPct val="80000"/>
              </a:lnSpc>
              <a:buClr>
                <a:srgbClr val="FF0000"/>
              </a:buClr>
              <a:buFont typeface="Wingdings 2" pitchFamily="18" charset="2"/>
              <a:buChar char=""/>
            </a:pPr>
            <a:r>
              <a:rPr lang="tr-TR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Radyasyona maruz kalma</a:t>
            </a:r>
          </a:p>
          <a:p>
            <a:pPr marL="273050" indent="-273050" eaLnBrk="1" hangingPunct="1">
              <a:lnSpc>
                <a:spcPct val="80000"/>
              </a:lnSpc>
              <a:buClr>
                <a:srgbClr val="FF0000"/>
              </a:buClr>
              <a:buFont typeface="Wingdings 2" pitchFamily="18" charset="2"/>
              <a:buChar char=""/>
            </a:pPr>
            <a:r>
              <a:rPr lang="tr-TR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Aşırı yağlı besin tüketimi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B84E23-05B3-4E0F-AD95-FF7F0AE9E7D9}" type="slidenum">
              <a:rPr lang="tr-TR"/>
              <a:pPr>
                <a:defRPr/>
              </a:pPr>
              <a:t>4</a:t>
            </a:fld>
            <a:endParaRPr lang="tr-TR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71472" y="285728"/>
            <a:ext cx="8229600" cy="857250"/>
          </a:xfrm>
          <a:ln w="19050">
            <a:solidFill>
              <a:schemeClr val="accent1"/>
            </a:solidFill>
          </a:ln>
        </p:spPr>
        <p:txBody>
          <a:bodyPr/>
          <a:lstStyle/>
          <a:p>
            <a:pPr eaLnBrk="1" hangingPunct="1"/>
            <a:r>
              <a:rPr lang="tr-TR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Kanserin belirtileri nelerdir?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67544" y="1268760"/>
            <a:ext cx="8333528" cy="4828814"/>
          </a:xfrm>
        </p:spPr>
        <p:txBody>
          <a:bodyPr rtlCol="0">
            <a:normAutofit fontScale="40000" lnSpcReduction="20000"/>
          </a:bodyPr>
          <a:lstStyle/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2"/>
              </a:buClr>
              <a:buFont typeface="Wingdings 2" pitchFamily="18" charset="2"/>
              <a:buChar char=""/>
              <a:defRPr/>
            </a:pPr>
            <a:r>
              <a:rPr lang="tr-TR" sz="5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Dışkılama ve idrar alışkanlıklarında değişiklikler</a:t>
            </a:r>
          </a:p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2"/>
              </a:buClr>
              <a:buFont typeface="Arial" pitchFamily="34" charset="0"/>
              <a:buChar char="•"/>
              <a:defRPr/>
            </a:pPr>
            <a:endParaRPr lang="tr-TR" sz="59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2"/>
              </a:buClr>
              <a:buFont typeface="Arial" pitchFamily="34" charset="0"/>
              <a:buChar char="•"/>
              <a:defRPr/>
            </a:pPr>
            <a:r>
              <a:rPr lang="tr-TR" sz="5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İyileşmeyen yaralar</a:t>
            </a:r>
          </a:p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2"/>
              </a:buClr>
              <a:buFont typeface="Arial" pitchFamily="34" charset="0"/>
              <a:buChar char="•"/>
              <a:defRPr/>
            </a:pPr>
            <a:endParaRPr lang="tr-TR" sz="59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2"/>
              </a:buClr>
              <a:buFont typeface="Arial" pitchFamily="34" charset="0"/>
              <a:buChar char="•"/>
              <a:defRPr/>
            </a:pPr>
            <a:r>
              <a:rPr lang="tr-TR" sz="5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Rahim veya makattan gelen anormal kanama veya akıntılar</a:t>
            </a:r>
          </a:p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2"/>
              </a:buClr>
              <a:buFont typeface="Arial" pitchFamily="34" charset="0"/>
              <a:buChar char="•"/>
              <a:defRPr/>
            </a:pPr>
            <a:endParaRPr lang="tr-TR" sz="59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2"/>
              </a:buClr>
              <a:buFont typeface="Arial" pitchFamily="34" charset="0"/>
              <a:buChar char="•"/>
              <a:defRPr/>
            </a:pPr>
            <a:r>
              <a:rPr lang="tr-TR" sz="5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Meme veya başka organlarda elle hissedilen şişlikler, sertlikler</a:t>
            </a:r>
          </a:p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2"/>
              </a:buClr>
              <a:buFont typeface="Arial" pitchFamily="34" charset="0"/>
              <a:buChar char="•"/>
              <a:defRPr/>
            </a:pPr>
            <a:endParaRPr lang="tr-TR" sz="59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2"/>
              </a:buClr>
              <a:buFont typeface="Arial" pitchFamily="34" charset="0"/>
              <a:buChar char="•"/>
              <a:defRPr/>
            </a:pPr>
            <a:r>
              <a:rPr lang="tr-TR" sz="5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Yutma güçlüğü ve hazımsızlık</a:t>
            </a:r>
          </a:p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2"/>
              </a:buClr>
              <a:buFont typeface="Arial" pitchFamily="34" charset="0"/>
              <a:buChar char="•"/>
              <a:defRPr/>
            </a:pPr>
            <a:endParaRPr lang="tr-TR" sz="59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2"/>
              </a:buClr>
              <a:buFont typeface="Arial" pitchFamily="34" charset="0"/>
              <a:buChar char="•"/>
              <a:defRPr/>
            </a:pPr>
            <a:r>
              <a:rPr lang="tr-TR" sz="5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Benlerde belirgin değişiklik</a:t>
            </a:r>
          </a:p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2"/>
              </a:buClr>
              <a:buFont typeface="Arial" pitchFamily="34" charset="0"/>
              <a:buChar char="•"/>
              <a:defRPr/>
            </a:pPr>
            <a:endParaRPr lang="tr-TR" sz="59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74320" indent="-274320" algn="just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2"/>
              </a:buClr>
              <a:buFont typeface="Arial" pitchFamily="34" charset="0"/>
              <a:buChar char="•"/>
              <a:defRPr/>
            </a:pPr>
            <a:r>
              <a:rPr lang="tr-TR" sz="59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Uzun süren ses kısıklığı ve öksürük</a:t>
            </a:r>
            <a:r>
              <a:rPr lang="tr-TR" sz="3300" dirty="0" smtClean="0">
                <a:solidFill>
                  <a:srgbClr val="002060"/>
                </a:solidFill>
                <a:latin typeface="Comic Sans MS" pitchFamily="66" charset="0"/>
              </a:rPr>
              <a:t>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title"/>
          </p:nvPr>
        </p:nvSpPr>
        <p:spPr>
          <a:xfrm>
            <a:off x="500063" y="214313"/>
            <a:ext cx="8229600" cy="795337"/>
          </a:xfrm>
          <a:ln w="19050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tr-TR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Beslenme ve kanser</a:t>
            </a:r>
            <a:endParaRPr lang="en-US" sz="40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267" name="Rectangle 2"/>
          <p:cNvSpPr>
            <a:spLocks noGrp="1" noChangeArrowheads="1"/>
          </p:cNvSpPr>
          <p:nvPr>
            <p:ph idx="1"/>
          </p:nvPr>
        </p:nvSpPr>
        <p:spPr>
          <a:xfrm>
            <a:off x="428625" y="1500188"/>
            <a:ext cx="4033838" cy="2301875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tr-TR" sz="2800" b="1" dirty="0" smtClean="0"/>
              <a:t>	</a:t>
            </a:r>
            <a:r>
              <a:rPr lang="tr-TR" sz="4100" dirty="0" smtClean="0">
                <a:latin typeface="Arial" pitchFamily="34" charset="0"/>
                <a:cs typeface="Arial" pitchFamily="34" charset="0"/>
              </a:rPr>
              <a:t>Bol miktarda sebze ve meyve ile beslenen kişilerde kanser daha düşük oranlarda görülmektedir. </a:t>
            </a:r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1C6718-7E52-4BF5-AE71-0009CB2B90A9}" type="slidenum">
              <a:rPr lang="tr-TR"/>
              <a:pPr>
                <a:defRPr/>
              </a:pPr>
              <a:t>5</a:t>
            </a:fld>
            <a:endParaRPr lang="tr-TR"/>
          </a:p>
        </p:txBody>
      </p:sp>
      <p:sp>
        <p:nvSpPr>
          <p:cNvPr id="8197" name="AutoShape 4" descr="2Q=="/>
          <p:cNvSpPr>
            <a:spLocks noChangeAspect="1" noChangeArrowheads="1"/>
          </p:cNvSpPr>
          <p:nvPr/>
        </p:nvSpPr>
        <p:spPr bwMode="auto">
          <a:xfrm>
            <a:off x="63500" y="0"/>
            <a:ext cx="24669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8198" name="AutoShape 5" descr="2Q=="/>
          <p:cNvSpPr>
            <a:spLocks noChangeAspect="1" noChangeArrowheads="1"/>
          </p:cNvSpPr>
          <p:nvPr/>
        </p:nvSpPr>
        <p:spPr bwMode="auto">
          <a:xfrm>
            <a:off x="3338513" y="2505075"/>
            <a:ext cx="24669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tr-TR"/>
          </a:p>
        </p:txBody>
      </p:sp>
      <p:pic>
        <p:nvPicPr>
          <p:cNvPr id="8199" name="Picture 6" descr="ANd9GcTciGMe4PMU8ulFXy3cy_JEX9u_AbicPryqyn2TT8uPGbyv5JmvKxJptP4rc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3" y="1428750"/>
            <a:ext cx="2898775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0" name="Text Box 7"/>
          <p:cNvSpPr txBox="1">
            <a:spLocks noChangeArrowheads="1"/>
          </p:cNvSpPr>
          <p:nvPr/>
        </p:nvSpPr>
        <p:spPr bwMode="auto">
          <a:xfrm>
            <a:off x="5072063" y="3929063"/>
            <a:ext cx="3286125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tr-TR" sz="3200" dirty="0" smtClean="0">
                <a:latin typeface="Arial" pitchFamily="34" charset="0"/>
                <a:cs typeface="Arial" pitchFamily="34" charset="0"/>
              </a:rPr>
              <a:t>Her gün </a:t>
            </a:r>
            <a:r>
              <a:rPr lang="tr-TR" sz="3200" dirty="0">
                <a:latin typeface="Arial" pitchFamily="34" charset="0"/>
                <a:cs typeface="Arial" pitchFamily="34" charset="0"/>
              </a:rPr>
              <a:t>birkaç </a:t>
            </a:r>
            <a:r>
              <a:rPr lang="tr-TR" sz="3200" dirty="0" smtClean="0">
                <a:latin typeface="Arial" pitchFamily="34" charset="0"/>
                <a:cs typeface="Arial" pitchFamily="34" charset="0"/>
              </a:rPr>
              <a:t>porsiyon </a:t>
            </a:r>
            <a:r>
              <a:rPr lang="tr-TR" sz="3200" dirty="0">
                <a:latin typeface="Arial" pitchFamily="34" charset="0"/>
                <a:cs typeface="Arial" pitchFamily="34" charset="0"/>
              </a:rPr>
              <a:t>sebze ve/veya meyve yemeye çalışın. </a:t>
            </a:r>
          </a:p>
          <a:p>
            <a:endParaRPr lang="tr-TR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201" name="Text Box 8"/>
          <p:cNvSpPr txBox="1">
            <a:spLocks noChangeArrowheads="1"/>
          </p:cNvSpPr>
          <p:nvPr/>
        </p:nvSpPr>
        <p:spPr bwMode="auto">
          <a:xfrm>
            <a:off x="1743075" y="44561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tr-TR"/>
          </a:p>
        </p:txBody>
      </p:sp>
      <p:pic>
        <p:nvPicPr>
          <p:cNvPr id="8202" name="Picture 9" descr="ANd9GcQqJlEF_Tns1h8WZtodtGRn40jCog8o-lGAyMcQHrf0-_psCGc8p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4149080"/>
            <a:ext cx="3167062" cy="220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idx="1"/>
          </p:nvPr>
        </p:nvSpPr>
        <p:spPr>
          <a:xfrm>
            <a:off x="457200" y="1711325"/>
            <a:ext cx="4619625" cy="49323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Besinlerin tütsülenmesi,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tuzlanmas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,kimyasal koruyucularla işlenmeleri sonucu kansere yol açan bazı maddeler oluşur. </a:t>
            </a:r>
          </a:p>
          <a:p>
            <a:pPr eaLnBrk="1" hangingPunct="1">
              <a:lnSpc>
                <a:spcPct val="80000"/>
              </a:lnSpc>
            </a:pP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Sucuk, salam, sosis, 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   salamura et gibi yiyecekler yoğun miktarda 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nitrit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/nitrat içerirler.Bunlardan kaçınınız.</a:t>
            </a:r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8E4502-E817-4695-A85B-3FE9DA20486A}" type="slidenum">
              <a:rPr lang="tr-TR"/>
              <a:pPr>
                <a:defRPr/>
              </a:pPr>
              <a:t>6</a:t>
            </a:fld>
            <a:endParaRPr lang="tr-TR"/>
          </a:p>
        </p:txBody>
      </p:sp>
      <p:sp>
        <p:nvSpPr>
          <p:cNvPr id="10244" name="AutoShape 3" descr="9k="/>
          <p:cNvSpPr>
            <a:spLocks noChangeAspect="1" noChangeArrowheads="1"/>
          </p:cNvSpPr>
          <p:nvPr/>
        </p:nvSpPr>
        <p:spPr bwMode="auto">
          <a:xfrm>
            <a:off x="3714750" y="2571750"/>
            <a:ext cx="17145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0245" name="AutoShape 4" descr="9k="/>
          <p:cNvSpPr>
            <a:spLocks noChangeAspect="1" noChangeArrowheads="1"/>
          </p:cNvSpPr>
          <p:nvPr/>
        </p:nvSpPr>
        <p:spPr bwMode="auto">
          <a:xfrm>
            <a:off x="63500" y="-22225"/>
            <a:ext cx="17145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tr-TR"/>
          </a:p>
        </p:txBody>
      </p:sp>
      <p:pic>
        <p:nvPicPr>
          <p:cNvPr id="10246" name="Picture 5" descr="ANd9GcRhyni9WAxQnpLei9M1pVBmBocm018UGSyAJuEytZI7DYGT7nlQH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3" y="4286250"/>
            <a:ext cx="2732087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6" descr="ANd9GcS-uMuUuj8eg34ZOLosVKF75tN3E4iNYwMAfGXPgSGEzFNbIdg9U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725" y="1766888"/>
            <a:ext cx="2779713" cy="194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8" name="4 Metin kutusu"/>
          <p:cNvSpPr txBox="1">
            <a:spLocks noChangeArrowheads="1"/>
          </p:cNvSpPr>
          <p:nvPr/>
        </p:nvSpPr>
        <p:spPr bwMode="auto">
          <a:xfrm>
            <a:off x="1643063" y="357188"/>
            <a:ext cx="6002337" cy="707886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Beslenme önerileri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idx="1"/>
          </p:nvPr>
        </p:nvSpPr>
        <p:spPr>
          <a:xfrm>
            <a:off x="428625" y="1920875"/>
            <a:ext cx="8229600" cy="4937125"/>
          </a:xfrm>
        </p:spPr>
        <p:txBody>
          <a:bodyPr/>
          <a:lstStyle/>
          <a:p>
            <a:pPr eaLnBrk="1" hangingPunct="1"/>
            <a:r>
              <a:rPr lang="tr-TR" dirty="0" smtClean="0">
                <a:latin typeface="Arial" pitchFamily="34" charset="0"/>
                <a:cs typeface="Arial" pitchFamily="34" charset="0"/>
              </a:rPr>
              <a:t>Günde 2-3 bardak yağı azaltılmış süt için ve/veya süt ürünleri ile beslenin. </a:t>
            </a:r>
          </a:p>
          <a:p>
            <a:pPr eaLnBrk="1" hangingPunct="1"/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tr-TR" dirty="0" smtClean="0">
                <a:latin typeface="Arial" pitchFamily="34" charset="0"/>
                <a:cs typeface="Arial" pitchFamily="34" charset="0"/>
              </a:rPr>
              <a:t>Alkol almamayı tercih edin. 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CB42A8-2349-4951-AA51-2081B84FC36C}" type="slidenum">
              <a:rPr lang="tr-TR"/>
              <a:pPr>
                <a:defRPr/>
              </a:pPr>
              <a:t>7</a:t>
            </a:fld>
            <a:endParaRPr lang="tr-TR"/>
          </a:p>
        </p:txBody>
      </p:sp>
      <p:pic>
        <p:nvPicPr>
          <p:cNvPr id="11268" name="Picture 3" descr="ANd9GcRTao2eRFUMmBgCAvqtUsgnsUkRpBJ1jbNTgHrkgyhsHVQiNRU3p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69240" y="4077072"/>
            <a:ext cx="3152067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4 Metin kutusu"/>
          <p:cNvSpPr txBox="1">
            <a:spLocks noChangeArrowheads="1"/>
          </p:cNvSpPr>
          <p:nvPr/>
        </p:nvSpPr>
        <p:spPr bwMode="auto">
          <a:xfrm>
            <a:off x="1500188" y="357188"/>
            <a:ext cx="6002337" cy="707886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Beslenme önerileri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CA53C9-E22C-4B26-A46C-22093FB0494C}" type="slidenum">
              <a:rPr lang="tr-TR"/>
              <a:pPr>
                <a:defRPr/>
              </a:pPr>
              <a:t>8</a:t>
            </a:fld>
            <a:endParaRPr lang="tr-TR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00034" y="500042"/>
            <a:ext cx="8229600" cy="917575"/>
          </a:xfrm>
          <a:ln w="19050">
            <a:solidFill>
              <a:schemeClr val="accent1"/>
            </a:solidFill>
          </a:ln>
        </p:spPr>
        <p:txBody>
          <a:bodyPr/>
          <a:lstStyle/>
          <a:p>
            <a:pPr eaLnBrk="1" hangingPunct="1"/>
            <a:r>
              <a:rPr lang="tr-TR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Kanserden nasıl korunuruz? 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785786" y="1928802"/>
            <a:ext cx="8072437" cy="4389438"/>
          </a:xfrm>
        </p:spPr>
        <p:txBody>
          <a:bodyPr/>
          <a:lstStyle/>
          <a:p>
            <a:pPr eaLnBrk="1" hangingPunct="1">
              <a:buClr>
                <a:srgbClr val="FF0000"/>
              </a:buClr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Sigara ve tütün kullanmayınız</a:t>
            </a:r>
          </a:p>
          <a:p>
            <a:pPr eaLnBrk="1" hangingPunct="1">
              <a:buClr>
                <a:srgbClr val="FF0000"/>
              </a:buClr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Alkollü içeceklerden kaçınınız</a:t>
            </a:r>
          </a:p>
          <a:p>
            <a:pPr eaLnBrk="1" hangingPunct="1">
              <a:buClr>
                <a:srgbClr val="FF0000"/>
              </a:buClr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Yeterli ve dengeli besleniniz</a:t>
            </a:r>
          </a:p>
          <a:p>
            <a:pPr eaLnBrk="1" hangingPunct="1">
              <a:buClr>
                <a:srgbClr val="FF0000"/>
              </a:buClr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Güneş altında korunmasız kalmayınız</a:t>
            </a:r>
          </a:p>
          <a:p>
            <a:pPr eaLnBrk="1" hangingPunct="1">
              <a:buClr>
                <a:srgbClr val="FF0000"/>
              </a:buClr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Doktorunuz tavsiye etmedikçe röntgen filmi çektirmeyiniz</a:t>
            </a:r>
          </a:p>
          <a:p>
            <a:pPr eaLnBrk="1" hangingPunct="1">
              <a:buClr>
                <a:srgbClr val="FF0000"/>
              </a:buClr>
              <a:buNone/>
            </a:pPr>
            <a:endParaRPr lang="tr-TR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buClr>
                <a:srgbClr val="FF0000"/>
              </a:buClr>
            </a:pPr>
            <a:r>
              <a:rPr lang="tr-TR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Düzenli sağlık muayenesi yaptırınız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882B7F-9B44-46F8-A3CC-6D3FB95AB20A}" type="slidenum">
              <a:rPr lang="tr-TR"/>
              <a:pPr>
                <a:defRPr/>
              </a:pPr>
              <a:t>9</a:t>
            </a:fld>
            <a:endParaRPr lang="tr-TR"/>
          </a:p>
        </p:txBody>
      </p:sp>
      <p:sp>
        <p:nvSpPr>
          <p:cNvPr id="72707" name="2 İçerik Yer Tutucusu"/>
          <p:cNvSpPr>
            <a:spLocks noGrp="1"/>
          </p:cNvSpPr>
          <p:nvPr>
            <p:ph idx="4294967295"/>
          </p:nvPr>
        </p:nvSpPr>
        <p:spPr>
          <a:xfrm>
            <a:off x="571500" y="2071688"/>
            <a:ext cx="7772400" cy="4014787"/>
          </a:xfrm>
        </p:spPr>
        <p:txBody>
          <a:bodyPr/>
          <a:lstStyle/>
          <a:p>
            <a:pPr algn="just" defTabSz="912813" eaLnBrk="1" hangingPunct="1">
              <a:buFontTx/>
              <a:buNone/>
            </a:pPr>
            <a:r>
              <a:rPr lang="tr-TR" dirty="0" smtClean="0"/>
              <a:t>	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Her kanser türü için etkin bir tarama yöntemi bulunmamaktadır.  </a:t>
            </a:r>
          </a:p>
          <a:p>
            <a:pPr algn="just" defTabSz="912813" eaLnBrk="1" hangingPunct="1">
              <a:buFontTx/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algn="just" defTabSz="912813" eaLnBrk="1" hangingPunct="1">
              <a:buFontTx/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	Ülkemizde kanser tarama hizmetleri, etkinliği dünyada kabul edilmiş olan, </a:t>
            </a:r>
            <a:r>
              <a:rPr lang="tr-T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meme, rahim ağzı ve kalınbağırsak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, kanserlerinde yapılmaktadır.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714375" y="857250"/>
            <a:ext cx="7658100" cy="1000125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>
            <a:normAutofit/>
          </a:bodyPr>
          <a:lstStyle/>
          <a:p>
            <a:pPr algn="ctr" defTabSz="912813">
              <a:defRPr/>
            </a:pPr>
            <a:r>
              <a:rPr lang="tr-TR" sz="4400" kern="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ea typeface="+mj-ea"/>
                <a:cs typeface="+mj-cs"/>
              </a:rPr>
              <a:t>     </a:t>
            </a:r>
            <a:r>
              <a:rPr lang="tr-TR" sz="40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Kanser taramaları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1786</TotalTime>
  <Words>387</Words>
  <Application>Microsoft Office PowerPoint</Application>
  <PresentationFormat>Ekran Gösterisi (4:3)</PresentationFormat>
  <Paragraphs>113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5" baseType="lpstr">
      <vt:lpstr>Arial</vt:lpstr>
      <vt:lpstr>Calibri</vt:lpstr>
      <vt:lpstr>Comic Sans MS</vt:lpstr>
      <vt:lpstr>Wingdings</vt:lpstr>
      <vt:lpstr>Wingdings 2</vt:lpstr>
      <vt:lpstr>Ofis Teması</vt:lpstr>
      <vt:lpstr>MENDERES İLÇE SAĞLIK MÜDÜRLÜĞÜ  </vt:lpstr>
      <vt:lpstr>Kanser nedir ?</vt:lpstr>
      <vt:lpstr>Kansere yol açan nedenler?</vt:lpstr>
      <vt:lpstr>Kanserin belirtileri nelerdir?</vt:lpstr>
      <vt:lpstr>Beslenme ve kanser</vt:lpstr>
      <vt:lpstr>PowerPoint Sunusu</vt:lpstr>
      <vt:lpstr>PowerPoint Sunusu</vt:lpstr>
      <vt:lpstr>Kanserden nasıl korunuruz? </vt:lpstr>
      <vt:lpstr>PowerPoint Sunusu</vt:lpstr>
      <vt:lpstr>Kanser Taramaları Nerelerde Yapılmaktadır?</vt:lpstr>
      <vt:lpstr>Ülkemizde KETEM’lerde Uygulanan  Tarama Programları-1</vt:lpstr>
      <vt:lpstr>KKMM Aralıkları</vt:lpstr>
      <vt:lpstr>Ne Yapmalıyız?</vt:lpstr>
      <vt:lpstr>Ülkemizde KETEM’lerde Uygulanan  Tarama Programları-2</vt:lpstr>
      <vt:lpstr>Test için uygun şartlar nelerdir?</vt:lpstr>
      <vt:lpstr>Yeni smear almak için uygun şartlar nelerdir?</vt:lpstr>
      <vt:lpstr>Ülkemizde KETEM’lerde Uygulanan  Tarama Programları-3</vt:lpstr>
      <vt:lpstr>Nasıl Korunmalıyız?</vt:lpstr>
      <vt:lpstr>Sigaranın Neden Olduğu Kanserler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M.Faruk KÖSE</dc:creator>
  <cp:lastModifiedBy>Volkan ERDURAN</cp:lastModifiedBy>
  <cp:revision>216</cp:revision>
  <dcterms:created xsi:type="dcterms:W3CDTF">2008-04-22T06:39:19Z</dcterms:created>
  <dcterms:modified xsi:type="dcterms:W3CDTF">2022-04-06T07:16:33Z</dcterms:modified>
</cp:coreProperties>
</file>